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26"/>
  </p:notesMasterIdLst>
  <p:sldIdLst>
    <p:sldId id="257" r:id="rId2"/>
    <p:sldId id="258" r:id="rId3"/>
    <p:sldId id="259" r:id="rId4"/>
    <p:sldId id="260" r:id="rId5"/>
    <p:sldId id="261" r:id="rId6"/>
    <p:sldId id="262" r:id="rId7"/>
    <p:sldId id="280" r:id="rId8"/>
    <p:sldId id="264" r:id="rId9"/>
    <p:sldId id="265" r:id="rId10"/>
    <p:sldId id="266" r:id="rId11"/>
    <p:sldId id="286" r:id="rId12"/>
    <p:sldId id="267" r:id="rId13"/>
    <p:sldId id="281" r:id="rId14"/>
    <p:sldId id="269" r:id="rId15"/>
    <p:sldId id="270" r:id="rId16"/>
    <p:sldId id="271" r:id="rId17"/>
    <p:sldId id="272" r:id="rId18"/>
    <p:sldId id="282" r:id="rId19"/>
    <p:sldId id="283" r:id="rId20"/>
    <p:sldId id="284"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18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EAAD27-7D44-4076-9073-682D87BC7133}" type="datetimeFigureOut">
              <a:rPr lang="en-US" smtClean="0"/>
              <a:pPr/>
              <a:t>2/16/2012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4CF7B4-1AF2-415A-B1EC-831B429F863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31"/>
          <p:cNvSpPr>
            <a:spLocks noGrp="1" noChangeArrowheads="1"/>
          </p:cNvSpPr>
          <p:nvPr>
            <p:ph type="sldNum" sz="quarter" idx="5"/>
          </p:nvPr>
        </p:nvSpPr>
        <p:spPr>
          <a:noFill/>
        </p:spPr>
        <p:txBody>
          <a:bodyPr/>
          <a:lstStyle/>
          <a:p>
            <a:fld id="{F7A95A0E-486A-4D6C-9C2E-4BCBA247FFB4}" type="slidenum">
              <a:rPr lang="en-US" smtClean="0"/>
              <a:pPr/>
              <a:t>1</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4CF7B4-1AF2-415A-B1EC-831B429F8635}"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4CF7B4-1AF2-415A-B1EC-831B429F8635}"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4CF7B4-1AF2-415A-B1EC-831B429F8635}"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4CF7B4-1AF2-415A-B1EC-831B429F8635}"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34CF7B4-1AF2-415A-B1EC-831B429F863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08D302E-46EF-44CB-BACD-B3ED9F8D2D0F}" type="datetimeFigureOut">
              <a:rPr lang="en-US" smtClean="0"/>
              <a:pPr/>
              <a:t>2/16/2012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0B306A9-81A6-449E-B2BE-C050FDAC703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8D302E-46EF-44CB-BACD-B3ED9F8D2D0F}" type="datetimeFigureOut">
              <a:rPr lang="en-US" smtClean="0"/>
              <a:pPr/>
              <a:t>2/16/2012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306A9-81A6-449E-B2BE-C050FDAC703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8D302E-46EF-44CB-BACD-B3ED9F8D2D0F}" type="datetimeFigureOut">
              <a:rPr lang="en-US" smtClean="0"/>
              <a:pPr/>
              <a:t>2/16/2012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306A9-81A6-449E-B2BE-C050FDAC703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095375" y="1981200"/>
            <a:ext cx="7772400" cy="4114800"/>
          </a:xfrm>
        </p:spPr>
        <p:txBody>
          <a:bodyPr/>
          <a:lstStyle/>
          <a:p>
            <a:pPr lvl="0"/>
            <a:r>
              <a:rPr lang="en-US" noProof="0" smtClean="0"/>
              <a:t>Click icon to add table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95375"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57775"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057775"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95375"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057775" y="1981200"/>
            <a:ext cx="3810000" cy="4114800"/>
          </a:xfrm>
        </p:spPr>
        <p:txBody>
          <a:bodyPr/>
          <a:lstStyle/>
          <a:p>
            <a:pPr lvl="0"/>
            <a:r>
              <a:rPr lang="en-US" noProof="0" smtClean="0"/>
              <a:t>Click icon to add clip art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8D302E-46EF-44CB-BACD-B3ED9F8D2D0F}" type="datetimeFigureOut">
              <a:rPr lang="en-US" smtClean="0"/>
              <a:pPr/>
              <a:t>2/16/2012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306A9-81A6-449E-B2BE-C050FDAC703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08D302E-46EF-44CB-BACD-B3ED9F8D2D0F}" type="datetimeFigureOut">
              <a:rPr lang="en-US" smtClean="0"/>
              <a:pPr/>
              <a:t>2/16/2012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306A9-81A6-449E-B2BE-C050FDAC703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08D302E-46EF-44CB-BACD-B3ED9F8D2D0F}" type="datetimeFigureOut">
              <a:rPr lang="en-US" smtClean="0"/>
              <a:pPr/>
              <a:t>2/16/2012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B306A9-81A6-449E-B2BE-C050FDAC703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08D302E-46EF-44CB-BACD-B3ED9F8D2D0F}" type="datetimeFigureOut">
              <a:rPr lang="en-US" smtClean="0"/>
              <a:pPr/>
              <a:t>2/16/2012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B306A9-81A6-449E-B2BE-C050FDAC703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08D302E-46EF-44CB-BACD-B3ED9F8D2D0F}" type="datetimeFigureOut">
              <a:rPr lang="en-US" smtClean="0"/>
              <a:pPr/>
              <a:t>2/16/2012</a:t>
            </a:fld>
            <a:endParaRPr lang="en-US"/>
          </a:p>
        </p:txBody>
      </p:sp>
      <p:sp>
        <p:nvSpPr>
          <p:cNvPr id="8" name="Slide Number Placeholder 7"/>
          <p:cNvSpPr>
            <a:spLocks noGrp="1"/>
          </p:cNvSpPr>
          <p:nvPr>
            <p:ph type="sldNum" sz="quarter" idx="11"/>
          </p:nvPr>
        </p:nvSpPr>
        <p:spPr/>
        <p:txBody>
          <a:bodyPr/>
          <a:lstStyle/>
          <a:p>
            <a:fld id="{80B306A9-81A6-449E-B2BE-C050FDAC703E}"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492875"/>
            <a:ext cx="2133600" cy="365125"/>
          </a:xfrm>
        </p:spPr>
        <p:txBody>
          <a:bodyPr/>
          <a:lstStyle/>
          <a:p>
            <a:fld id="{708D302E-46EF-44CB-BACD-B3ED9F8D2D0F}" type="datetimeFigureOut">
              <a:rPr lang="en-US" smtClean="0"/>
              <a:pPr/>
              <a:t>2/16/2012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B306A9-81A6-449E-B2BE-C050FDAC703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08D302E-46EF-44CB-BACD-B3ED9F8D2D0F}" type="datetimeFigureOut">
              <a:rPr lang="en-US" smtClean="0"/>
              <a:pPr/>
              <a:t>2/16/2012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80B306A9-81A6-449E-B2BE-C050FDAC703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08D302E-46EF-44CB-BACD-B3ED9F8D2D0F}" type="datetimeFigureOut">
              <a:rPr lang="en-US" smtClean="0"/>
              <a:pPr/>
              <a:t>2/16/2012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B306A9-81A6-449E-B2BE-C050FDAC703E}"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08D302E-46EF-44CB-BACD-B3ED9F8D2D0F}" type="datetimeFigureOut">
              <a:rPr lang="en-US" smtClean="0"/>
              <a:pPr/>
              <a:t>2/16/2012</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0B306A9-81A6-449E-B2BE-C050FDAC703E}" type="slidenum">
              <a:rPr lang="en-US" smtClean="0"/>
              <a:pPr/>
              <a:t>‹#›</a:t>
            </a:fld>
            <a:endParaRPr lang="en-US"/>
          </a:p>
        </p:txBody>
      </p:sp>
      <p:sp>
        <p:nvSpPr>
          <p:cNvPr id="11" name="Text Box 9"/>
          <p:cNvSpPr txBox="1">
            <a:spLocks noChangeArrowheads="1"/>
          </p:cNvSpPr>
          <p:nvPr/>
        </p:nvSpPr>
        <p:spPr bwMode="auto">
          <a:xfrm>
            <a:off x="609600" y="6288088"/>
            <a:ext cx="2468563" cy="457200"/>
          </a:xfrm>
          <a:prstGeom prst="rect">
            <a:avLst/>
          </a:prstGeom>
          <a:noFill/>
          <a:ln w="9525">
            <a:noFill/>
            <a:miter lim="800000"/>
            <a:headEnd/>
            <a:tailEnd/>
          </a:ln>
          <a:effectLst/>
        </p:spPr>
        <p:txBody>
          <a:bodyPr wrap="none">
            <a:spAutoFit/>
          </a:bodyPr>
          <a:lstStyle/>
          <a:p>
            <a:pPr>
              <a:defRPr/>
            </a:pPr>
            <a:r>
              <a:rPr lang="en-US" sz="1200" i="1"/>
              <a:t>Entrepreneurial Finance,</a:t>
            </a:r>
            <a:r>
              <a:rPr lang="en-US" sz="1200"/>
              <a:t> 5th Edition</a:t>
            </a:r>
          </a:p>
          <a:p>
            <a:pPr>
              <a:defRPr/>
            </a:pPr>
            <a:r>
              <a:rPr lang="en-US" sz="1200"/>
              <a:t>Adelman and Marks</a:t>
            </a:r>
            <a:endParaRPr lang="en-US" sz="1400"/>
          </a:p>
        </p:txBody>
      </p:sp>
      <p:sp>
        <p:nvSpPr>
          <p:cNvPr id="13" name="Text Box 10"/>
          <p:cNvSpPr txBox="1">
            <a:spLocks noChangeArrowheads="1"/>
          </p:cNvSpPr>
          <p:nvPr/>
        </p:nvSpPr>
        <p:spPr bwMode="auto">
          <a:xfrm>
            <a:off x="6705600" y="6248400"/>
            <a:ext cx="2286000" cy="461665"/>
          </a:xfrm>
          <a:prstGeom prst="rect">
            <a:avLst/>
          </a:prstGeom>
          <a:noFill/>
          <a:ln w="9525">
            <a:noFill/>
            <a:miter lim="800000"/>
            <a:headEnd/>
            <a:tailEnd/>
          </a:ln>
          <a:effectLst/>
        </p:spPr>
        <p:txBody>
          <a:bodyPr>
            <a:spAutoFit/>
          </a:bodyPr>
          <a:lstStyle/>
          <a:p>
            <a:pPr>
              <a:defRPr/>
            </a:pPr>
            <a:r>
              <a:rPr lang="en-US" sz="1200" dirty="0" smtClean="0">
                <a:latin typeface="Arial" charset="0"/>
                <a:ea typeface="ＭＳ Ｐゴシック" pitchFamily="18" charset="-128"/>
              </a:rPr>
              <a:t>HACC Institute for</a:t>
            </a:r>
            <a:r>
              <a:rPr lang="en-US" sz="1200" baseline="0" dirty="0" smtClean="0">
                <a:latin typeface="Arial" charset="0"/>
                <a:ea typeface="ＭＳ Ｐゴシック" pitchFamily="18" charset="-128"/>
              </a:rPr>
              <a:t> Entrepreneurial Studies</a:t>
            </a:r>
            <a:endParaRPr lang="en-US" sz="1200" dirty="0">
              <a:latin typeface="Arial" charset="0"/>
              <a:ea typeface="ＭＳ Ｐゴシック" pitchFamily="18" charset="-128"/>
            </a:endParaRPr>
          </a:p>
        </p:txBody>
      </p:sp>
      <p:sp>
        <p:nvSpPr>
          <p:cNvPr id="14" name="Text Box 12"/>
          <p:cNvSpPr txBox="1">
            <a:spLocks noChangeArrowheads="1"/>
          </p:cNvSpPr>
          <p:nvPr/>
        </p:nvSpPr>
        <p:spPr bwMode="auto">
          <a:xfrm>
            <a:off x="5791200" y="6172200"/>
            <a:ext cx="304800" cy="457200"/>
          </a:xfrm>
          <a:prstGeom prst="rect">
            <a:avLst/>
          </a:prstGeom>
          <a:noFill/>
          <a:ln w="9525">
            <a:noFill/>
            <a:miter lim="800000"/>
            <a:headEnd/>
            <a:tailEnd/>
          </a:ln>
          <a:effectLst/>
        </p:spPr>
        <p:txBody>
          <a:bodyPr>
            <a:spAutoFit/>
          </a:bodyPr>
          <a:lstStyle/>
          <a:p>
            <a:pPr>
              <a:spcBef>
                <a:spcPct val="50000"/>
              </a:spcBef>
              <a:defRPr/>
            </a:pPr>
            <a:endParaRPr lang="en-US"/>
          </a:p>
        </p:txBody>
      </p:sp>
      <p:sp>
        <p:nvSpPr>
          <p:cNvPr id="15" name="Text Box 13"/>
          <p:cNvSpPr txBox="1">
            <a:spLocks noChangeArrowheads="1"/>
          </p:cNvSpPr>
          <p:nvPr/>
        </p:nvSpPr>
        <p:spPr bwMode="auto">
          <a:xfrm>
            <a:off x="4327525" y="6400800"/>
            <a:ext cx="488950" cy="274638"/>
          </a:xfrm>
          <a:prstGeom prst="rect">
            <a:avLst/>
          </a:prstGeom>
          <a:noFill/>
          <a:ln w="9525">
            <a:noFill/>
            <a:miter lim="800000"/>
            <a:headEnd/>
            <a:tailEnd/>
          </a:ln>
          <a:effectLst/>
        </p:spPr>
        <p:txBody>
          <a:bodyPr wrap="none">
            <a:spAutoFit/>
          </a:bodyPr>
          <a:lstStyle/>
          <a:p>
            <a:pPr algn="ctr">
              <a:defRPr/>
            </a:pPr>
            <a:r>
              <a:rPr lang="en-US" sz="1200"/>
              <a:t>1-</a:t>
            </a:r>
            <a:fld id="{8CC63F18-91CF-4A7C-B3C4-56EB45182C5B}" type="slidenum">
              <a:rPr lang="en-US" sz="1200"/>
              <a:pPr algn="ctr">
                <a:defRPr/>
              </a:pPr>
              <a:t>‹#›</a:t>
            </a:fld>
            <a:endParaRPr lang="en-US" sz="1200"/>
          </a:p>
        </p:txBody>
      </p:sp>
      <p:sp>
        <p:nvSpPr>
          <p:cNvPr id="17" name="Text Box 9"/>
          <p:cNvSpPr txBox="1">
            <a:spLocks noChangeArrowheads="1"/>
          </p:cNvSpPr>
          <p:nvPr/>
        </p:nvSpPr>
        <p:spPr bwMode="auto">
          <a:xfrm>
            <a:off x="609600" y="6288088"/>
            <a:ext cx="2468563" cy="457200"/>
          </a:xfrm>
          <a:prstGeom prst="rect">
            <a:avLst/>
          </a:prstGeom>
          <a:noFill/>
          <a:ln w="9525">
            <a:noFill/>
            <a:miter lim="800000"/>
            <a:headEnd/>
            <a:tailEnd/>
          </a:ln>
          <a:effectLst/>
        </p:spPr>
        <p:txBody>
          <a:bodyPr wrap="none">
            <a:spAutoFit/>
          </a:bodyPr>
          <a:lstStyle/>
          <a:p>
            <a:pPr algn="l">
              <a:defRPr/>
            </a:pPr>
            <a:r>
              <a:rPr lang="en-US" sz="1200" i="1">
                <a:ea typeface="ＭＳ Ｐゴシック" pitchFamily="18" charset="-128"/>
              </a:rPr>
              <a:t>Entrepreneurial Finance,</a:t>
            </a:r>
            <a:r>
              <a:rPr lang="en-US" sz="1200">
                <a:ea typeface="ＭＳ Ｐゴシック" pitchFamily="18" charset="-128"/>
              </a:rPr>
              <a:t> 5th Edition</a:t>
            </a:r>
          </a:p>
          <a:p>
            <a:pPr algn="l">
              <a:defRPr/>
            </a:pPr>
            <a:r>
              <a:rPr lang="en-US" sz="1200">
                <a:ea typeface="ＭＳ Ｐゴシック" pitchFamily="18" charset="-128"/>
              </a:rPr>
              <a:t>Adelman and Marks</a:t>
            </a:r>
            <a:endParaRPr lang="en-US" sz="1400">
              <a:ea typeface="ＭＳ Ｐゴシック" pitchFamily="18" charset="-128"/>
            </a:endParaRPr>
          </a:p>
        </p:txBody>
      </p:sp>
      <p:sp>
        <p:nvSpPr>
          <p:cNvPr id="19" name="Text Box 10"/>
          <p:cNvSpPr txBox="1">
            <a:spLocks noChangeArrowheads="1"/>
          </p:cNvSpPr>
          <p:nvPr/>
        </p:nvSpPr>
        <p:spPr bwMode="auto">
          <a:xfrm>
            <a:off x="6705600" y="6121400"/>
            <a:ext cx="2286000" cy="639763"/>
          </a:xfrm>
          <a:prstGeom prst="rect">
            <a:avLst/>
          </a:prstGeom>
          <a:noFill/>
          <a:ln w="9525">
            <a:noFill/>
            <a:miter lim="800000"/>
            <a:headEnd/>
            <a:tailEnd/>
          </a:ln>
          <a:effectLst/>
        </p:spPr>
        <p:txBody>
          <a:bodyPr>
            <a:spAutoFit/>
          </a:bodyPr>
          <a:lstStyle/>
          <a:p>
            <a:pPr algn="l">
              <a:defRPr/>
            </a:pPr>
            <a:r>
              <a:rPr lang="en-US" sz="1200">
                <a:ea typeface="ＭＳ Ｐゴシック" pitchFamily="18" charset="-128"/>
              </a:rPr>
              <a:t>PRENTICE HALL</a:t>
            </a:r>
          </a:p>
          <a:p>
            <a:pPr algn="l">
              <a:defRPr/>
            </a:pPr>
            <a:r>
              <a:rPr lang="en-US" sz="1200">
                <a:ea typeface="ＭＳ Ｐゴシック" pitchFamily="18" charset="-128"/>
              </a:rPr>
              <a:t>©2010 by Pearson Education, Inc.</a:t>
            </a:r>
          </a:p>
          <a:p>
            <a:pPr algn="l">
              <a:defRPr/>
            </a:pPr>
            <a:r>
              <a:rPr lang="en-US" sz="1200">
                <a:ea typeface="ＭＳ Ｐゴシック" pitchFamily="18" charset="-128"/>
              </a:rPr>
              <a:t>Upper Saddle River, NJ 07458</a:t>
            </a:r>
            <a:endParaRPr lang="en-US" sz="1200">
              <a:latin typeface="Arial" charset="0"/>
              <a:ea typeface="ＭＳ Ｐゴシック" pitchFamily="18" charset="-128"/>
            </a:endParaRPr>
          </a:p>
        </p:txBody>
      </p:sp>
      <p:sp>
        <p:nvSpPr>
          <p:cNvPr id="20" name="Rectangle 11"/>
          <p:cNvSpPr>
            <a:spLocks noGrp="1" noChangeArrowheads="1"/>
          </p:cNvSpPr>
          <p:nvPr/>
        </p:nvSpPr>
        <p:spPr bwMode="auto">
          <a:xfrm>
            <a:off x="4152900" y="6248400"/>
            <a:ext cx="838200" cy="457200"/>
          </a:xfrm>
          <a:prstGeom prst="rect">
            <a:avLst/>
          </a:prstGeom>
          <a:noFill/>
          <a:ln w="9525">
            <a:noFill/>
            <a:miter lim="800000"/>
            <a:headEnd/>
            <a:tailEnd/>
          </a:ln>
          <a:effectLst/>
        </p:spPr>
        <p:txBody>
          <a:bodyPr/>
          <a:lstStyle/>
          <a:p>
            <a:pPr algn="r">
              <a:defRPr/>
            </a:pPr>
            <a:r>
              <a:rPr lang="en-US" sz="1400">
                <a:ea typeface="ＭＳ Ｐゴシック" pitchFamily="18" charset="-128"/>
              </a:rPr>
              <a:t> </a:t>
            </a:r>
          </a:p>
          <a:p>
            <a:pPr>
              <a:defRPr/>
            </a:pPr>
            <a:r>
              <a:rPr lang="en-US" sz="1400">
                <a:ea typeface="ＭＳ Ｐゴシック" pitchFamily="18" charset="-128"/>
              </a:rPr>
              <a:t> </a:t>
            </a:r>
            <a:r>
              <a:rPr lang="en-US" sz="1200"/>
              <a:t>3-</a:t>
            </a:r>
            <a:fld id="{150CF16A-C965-4D68-A02F-12E4AC418B91}" type="slidenum">
              <a:rPr lang="en-US" sz="1200"/>
              <a:pPr>
                <a:defRPr/>
              </a:pPr>
              <a:t>‹#›</a:t>
            </a:fld>
            <a:endParaRPr lang="en-US" sz="1200"/>
          </a:p>
        </p:txBody>
      </p:sp>
      <p:sp>
        <p:nvSpPr>
          <p:cNvPr id="21" name="Text Box 9"/>
          <p:cNvSpPr txBox="1">
            <a:spLocks noChangeArrowheads="1"/>
          </p:cNvSpPr>
          <p:nvPr/>
        </p:nvSpPr>
        <p:spPr bwMode="auto">
          <a:xfrm>
            <a:off x="609600" y="6275388"/>
            <a:ext cx="2468563" cy="457200"/>
          </a:xfrm>
          <a:prstGeom prst="rect">
            <a:avLst/>
          </a:prstGeom>
          <a:noFill/>
          <a:ln w="9525">
            <a:noFill/>
            <a:miter lim="800000"/>
            <a:headEnd/>
            <a:tailEnd/>
          </a:ln>
          <a:effectLst/>
        </p:spPr>
        <p:txBody>
          <a:bodyPr wrap="none">
            <a:spAutoFit/>
          </a:bodyPr>
          <a:lstStyle/>
          <a:p>
            <a:pPr>
              <a:defRPr/>
            </a:pPr>
            <a:r>
              <a:rPr lang="en-US" sz="1200" i="1">
                <a:ea typeface="ＭＳ Ｐゴシック" pitchFamily="18" charset="-128"/>
              </a:rPr>
              <a:t>Entrepreneurial Finance,</a:t>
            </a:r>
            <a:r>
              <a:rPr lang="en-US" sz="1200">
                <a:ea typeface="ＭＳ Ｐゴシック" pitchFamily="18" charset="-128"/>
              </a:rPr>
              <a:t> 5th Edition</a:t>
            </a:r>
          </a:p>
          <a:p>
            <a:pPr>
              <a:defRPr/>
            </a:pPr>
            <a:r>
              <a:rPr lang="en-US" sz="1200">
                <a:ea typeface="ＭＳ Ｐゴシック" pitchFamily="18" charset="-128"/>
              </a:rPr>
              <a:t>Adelman and Marks</a:t>
            </a:r>
            <a:endParaRPr lang="en-US" sz="1400">
              <a:ea typeface="ＭＳ Ｐゴシック" pitchFamily="18" charset="-128"/>
            </a:endParaRPr>
          </a:p>
        </p:txBody>
      </p:sp>
      <p:sp>
        <p:nvSpPr>
          <p:cNvPr id="23" name="Text Box 10"/>
          <p:cNvSpPr txBox="1">
            <a:spLocks noChangeArrowheads="1"/>
          </p:cNvSpPr>
          <p:nvPr/>
        </p:nvSpPr>
        <p:spPr bwMode="auto">
          <a:xfrm>
            <a:off x="6705600" y="6103938"/>
            <a:ext cx="2286000" cy="639762"/>
          </a:xfrm>
          <a:prstGeom prst="rect">
            <a:avLst/>
          </a:prstGeom>
          <a:noFill/>
          <a:ln w="9525">
            <a:noFill/>
            <a:miter lim="800000"/>
            <a:headEnd/>
            <a:tailEnd/>
          </a:ln>
          <a:effectLst/>
        </p:spPr>
        <p:txBody>
          <a:bodyPr>
            <a:spAutoFit/>
          </a:bodyPr>
          <a:lstStyle/>
          <a:p>
            <a:pPr>
              <a:defRPr/>
            </a:pPr>
            <a:r>
              <a:rPr lang="en-US" sz="1200">
                <a:ea typeface="ＭＳ Ｐゴシック" pitchFamily="18" charset="-128"/>
              </a:rPr>
              <a:t>PRENTICE HALL</a:t>
            </a:r>
          </a:p>
          <a:p>
            <a:pPr>
              <a:defRPr/>
            </a:pPr>
            <a:r>
              <a:rPr lang="en-US" sz="1200">
                <a:ea typeface="ＭＳ Ｐゴシック" pitchFamily="18" charset="-128"/>
              </a:rPr>
              <a:t>©2010 by Pearson Education, Inc.</a:t>
            </a:r>
          </a:p>
          <a:p>
            <a:pPr>
              <a:defRPr/>
            </a:pPr>
            <a:r>
              <a:rPr lang="en-US" sz="1200">
                <a:ea typeface="ＭＳ Ｐゴシック" pitchFamily="18" charset="-128"/>
              </a:rPr>
              <a:t>Upper Saddle River, NJ 07458</a:t>
            </a:r>
            <a:endParaRPr lang="en-US" sz="1200">
              <a:latin typeface="Arial" charset="0"/>
              <a:ea typeface="ＭＳ Ｐゴシック" pitchFamily="18" charset="-128"/>
            </a:endParaRPr>
          </a:p>
        </p:txBody>
      </p:sp>
      <p:sp>
        <p:nvSpPr>
          <p:cNvPr id="24" name="Rectangle 11"/>
          <p:cNvSpPr>
            <a:spLocks noGrp="1" noChangeArrowheads="1"/>
          </p:cNvSpPr>
          <p:nvPr/>
        </p:nvSpPr>
        <p:spPr bwMode="auto">
          <a:xfrm>
            <a:off x="4152900" y="6248400"/>
            <a:ext cx="838200" cy="457200"/>
          </a:xfrm>
          <a:prstGeom prst="rect">
            <a:avLst/>
          </a:prstGeom>
          <a:noFill/>
          <a:ln w="9525">
            <a:noFill/>
            <a:miter lim="800000"/>
            <a:headEnd/>
            <a:tailEnd/>
          </a:ln>
          <a:effectLst/>
        </p:spPr>
        <p:txBody>
          <a:bodyPr/>
          <a:lstStyle/>
          <a:p>
            <a:pPr algn="r">
              <a:defRPr/>
            </a:pPr>
            <a:r>
              <a:rPr lang="en-US" sz="1400">
                <a:ea typeface="ＭＳ Ｐゴシック" pitchFamily="18" charset="-128"/>
              </a:rPr>
              <a:t> </a:t>
            </a:r>
          </a:p>
          <a:p>
            <a:pPr algn="ctr">
              <a:defRPr/>
            </a:pPr>
            <a:r>
              <a:rPr lang="en-US" sz="1200">
                <a:ea typeface="ＭＳ Ｐゴシック" pitchFamily="18" charset="-128"/>
              </a:rPr>
              <a:t>4</a:t>
            </a:r>
            <a:r>
              <a:rPr lang="en-US" sz="1200"/>
              <a:t>-</a:t>
            </a:r>
            <a:fld id="{E4152552-45E9-4063-AEFE-6B444176DB96}" type="slidenum">
              <a:rPr lang="en-US" sz="1200"/>
              <a:pPr algn="ctr">
                <a:defRPr/>
              </a:pPr>
              <a:t>‹#›</a:t>
            </a:fld>
            <a:endParaRPr lang="en-US" sz="120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 calcmode="lin" valueType="num">
                                      <p:cBhvr additive="base">
                                        <p:cTn id="7" dur="500" fill="hold"/>
                                        <p:tgtEl>
                                          <p:spTgt spid="3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
                                            <p:txEl>
                                              <p:pRg st="1" end="1"/>
                                            </p:txEl>
                                          </p:spTgt>
                                        </p:tgtEl>
                                        <p:attrNameLst>
                                          <p:attrName>style.visibility</p:attrName>
                                        </p:attrNameLst>
                                      </p:cBhvr>
                                      <p:to>
                                        <p:strVal val="visible"/>
                                      </p:to>
                                    </p:set>
                                    <p:anim calcmode="lin" valueType="num">
                                      <p:cBhvr additive="base">
                                        <p:cTn id="11" dur="500" fill="hold"/>
                                        <p:tgtEl>
                                          <p:spTgt spid="30">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0">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xEl>
                                              <p:pRg st="2" end="2"/>
                                            </p:txEl>
                                          </p:spTgt>
                                        </p:tgtEl>
                                        <p:attrNameLst>
                                          <p:attrName>style.visibility</p:attrName>
                                        </p:attrNameLst>
                                      </p:cBhvr>
                                      <p:to>
                                        <p:strVal val="visible"/>
                                      </p:to>
                                    </p:set>
                                    <p:anim calcmode="lin" valueType="num">
                                      <p:cBhvr additive="base">
                                        <p:cTn id="15" dur="500" fill="hold"/>
                                        <p:tgtEl>
                                          <p:spTgt spid="30">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0">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0">
                                            <p:txEl>
                                              <p:pRg st="3" end="3"/>
                                            </p:txEl>
                                          </p:spTgt>
                                        </p:tgtEl>
                                        <p:attrNameLst>
                                          <p:attrName>style.visibility</p:attrName>
                                        </p:attrNameLst>
                                      </p:cBhvr>
                                      <p:to>
                                        <p:strVal val="visible"/>
                                      </p:to>
                                    </p:set>
                                    <p:anim calcmode="lin" valueType="num">
                                      <p:cBhvr additive="base">
                                        <p:cTn id="19" dur="500" fill="hold"/>
                                        <p:tgtEl>
                                          <p:spTgt spid="30">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0">
                                            <p:txEl>
                                              <p:pRg st="4" end="4"/>
                                            </p:txEl>
                                          </p:spTgt>
                                        </p:tgtEl>
                                        <p:attrNameLst>
                                          <p:attrName>style.visibility</p:attrName>
                                        </p:attrNameLst>
                                      </p:cBhvr>
                                      <p:to>
                                        <p:strVal val="visible"/>
                                      </p:to>
                                    </p:set>
                                    <p:anim calcmode="lin" valueType="num">
                                      <p:cBhvr additive="base">
                                        <p:cTn id="23" dur="500" fill="hold"/>
                                        <p:tgtEl>
                                          <p:spTgt spid="30">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0">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bld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vmlDrawing" Target="../drawings/vmlDrawing3.vml"/><Relationship Id="rId5" Type="http://schemas.openxmlformats.org/officeDocument/2006/relationships/oleObject" Target="../embeddings/Microsoft_Office_Word_97_-_2003_Document1.doc"/><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Microsoft_Office_Excel_97-2003_Worksheet2.xls"/></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vmlDrawing" Target="../drawings/vmlDrawing7.vml"/><Relationship Id="rId5" Type="http://schemas.openxmlformats.org/officeDocument/2006/relationships/oleObject" Target="../embeddings/Microsoft_Office_Excel_97-2003_Worksheet3.xls"/><Relationship Id="rId4" Type="http://schemas.openxmlformats.org/officeDocument/2006/relationships/hyperlink" Target="../2010/Break-even%20analysis%20for%20Chart.xls"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oleObject10.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oleObject" Target="../embeddings/Microsoft_Office_Excel_97-2003_Worksheet4.xls"/></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286000"/>
            <a:ext cx="7772400" cy="1143000"/>
          </a:xfrm>
        </p:spPr>
        <p:txBody>
          <a:bodyPr/>
          <a:lstStyle/>
          <a:p>
            <a:r>
              <a:rPr lang="en-US" smtClean="0"/>
              <a:t>Chapter 5</a:t>
            </a:r>
          </a:p>
        </p:txBody>
      </p:sp>
      <p:sp>
        <p:nvSpPr>
          <p:cNvPr id="13315" name="Rectangle 3"/>
          <p:cNvSpPr>
            <a:spLocks noGrp="1" noChangeArrowheads="1"/>
          </p:cNvSpPr>
          <p:nvPr>
            <p:ph type="subTitle" idx="1"/>
          </p:nvPr>
        </p:nvSpPr>
        <p:spPr>
          <a:xfrm>
            <a:off x="1371600" y="3352800"/>
            <a:ext cx="6400800" cy="1752600"/>
          </a:xfrm>
        </p:spPr>
        <p:txBody>
          <a:bodyPr/>
          <a:lstStyle/>
          <a:p>
            <a:r>
              <a:rPr lang="en-US" sz="3200" smtClean="0"/>
              <a:t>Profit, Profitability, and </a:t>
            </a:r>
            <a:br>
              <a:rPr lang="en-US" sz="3200" smtClean="0"/>
            </a:br>
            <a:r>
              <a:rPr lang="en-US" sz="3200" smtClean="0"/>
              <a:t>Break-Even Analysis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p:txBody>
          <a:bodyPr/>
          <a:lstStyle/>
          <a:p>
            <a:r>
              <a:rPr lang="en-US" smtClean="0"/>
              <a:t>Break-Even Analysis</a:t>
            </a:r>
          </a:p>
        </p:txBody>
      </p:sp>
      <p:sp>
        <p:nvSpPr>
          <p:cNvPr id="3077" name="Rectangle 3"/>
          <p:cNvSpPr>
            <a:spLocks noGrp="1" noChangeArrowheads="1"/>
          </p:cNvSpPr>
          <p:nvPr>
            <p:ph type="body" sz="half" idx="1"/>
          </p:nvPr>
        </p:nvSpPr>
        <p:spPr>
          <a:xfrm>
            <a:off x="990600" y="1600200"/>
            <a:ext cx="7210425" cy="3429000"/>
          </a:xfrm>
        </p:spPr>
        <p:txBody>
          <a:bodyPr/>
          <a:lstStyle/>
          <a:p>
            <a:r>
              <a:rPr lang="en-US" b="1" smtClean="0"/>
              <a:t>Break-even analysis</a:t>
            </a:r>
            <a:r>
              <a:rPr lang="en-US" smtClean="0"/>
              <a:t> is a process of determining how many units of production must be sold, or how much revenue must be obtained, before we begin to earn a profit. </a:t>
            </a:r>
          </a:p>
          <a:p>
            <a:r>
              <a:rPr lang="en-US" smtClean="0"/>
              <a:t>For break-even quantity:</a:t>
            </a:r>
          </a:p>
          <a:p>
            <a:endParaRPr lang="en-US" smtClean="0"/>
          </a:p>
        </p:txBody>
      </p:sp>
      <p:graphicFrame>
        <p:nvGraphicFramePr>
          <p:cNvPr id="3074" name="Object 7"/>
          <p:cNvGraphicFramePr>
            <a:graphicFrameLocks noChangeAspect="1"/>
          </p:cNvGraphicFramePr>
          <p:nvPr>
            <p:ph sz="quarter" idx="2"/>
          </p:nvPr>
        </p:nvGraphicFramePr>
        <p:xfrm>
          <a:off x="6019800" y="3886200"/>
          <a:ext cx="2330245" cy="914400"/>
        </p:xfrm>
        <a:graphic>
          <a:graphicData uri="http://schemas.openxmlformats.org/presentationml/2006/ole">
            <p:oleObj spid="_x0000_s3074" name="Equation" r:id="rId4" imgW="1002960" imgH="393480" progId="Equation.3">
              <p:embed/>
            </p:oleObj>
          </a:graphicData>
        </a:graphic>
      </p:graphicFrame>
      <p:graphicFrame>
        <p:nvGraphicFramePr>
          <p:cNvPr id="3075" name="Object 9"/>
          <p:cNvGraphicFramePr>
            <a:graphicFrameLocks noChangeAspect="1"/>
          </p:cNvGraphicFramePr>
          <p:nvPr>
            <p:ph sz="quarter" idx="3"/>
          </p:nvPr>
        </p:nvGraphicFramePr>
        <p:xfrm>
          <a:off x="1828800" y="4572000"/>
          <a:ext cx="4012165" cy="1752600"/>
        </p:xfrm>
        <a:graphic>
          <a:graphicData uri="http://schemas.openxmlformats.org/presentationml/2006/ole">
            <p:oleObj spid="_x0000_s3075" name="Document" r:id="rId5" imgW="20088889" imgH="8774603" progId="Word.Documen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7">
                                            <p:txEl>
                                              <p:pRg st="0" end="0"/>
                                            </p:txEl>
                                          </p:spTgt>
                                        </p:tgtEl>
                                        <p:attrNameLst>
                                          <p:attrName>style.visibility</p:attrName>
                                        </p:attrNameLst>
                                      </p:cBhvr>
                                      <p:to>
                                        <p:strVal val="visible"/>
                                      </p:to>
                                    </p:set>
                                    <p:anim calcmode="lin" valueType="num">
                                      <p:cBhvr additive="base">
                                        <p:cTn id="7" dur="500" fill="hold"/>
                                        <p:tgtEl>
                                          <p:spTgt spid="307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7">
                                            <p:txEl>
                                              <p:pRg st="1" end="1"/>
                                            </p:txEl>
                                          </p:spTgt>
                                        </p:tgtEl>
                                        <p:attrNameLst>
                                          <p:attrName>style.visibility</p:attrName>
                                        </p:attrNameLst>
                                      </p:cBhvr>
                                      <p:to>
                                        <p:strVal val="visible"/>
                                      </p:to>
                                    </p:set>
                                    <p:anim calcmode="lin" valueType="num">
                                      <p:cBhvr additive="base">
                                        <p:cTn id="13" dur="500" fill="hold"/>
                                        <p:tgtEl>
                                          <p:spTgt spid="307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74">
                                            <p:bg/>
                                          </p:spTgt>
                                        </p:tgtEl>
                                        <p:attrNameLst>
                                          <p:attrName>style.visibility</p:attrName>
                                        </p:attrNameLst>
                                      </p:cBhvr>
                                      <p:to>
                                        <p:strVal val="visible"/>
                                      </p:to>
                                    </p:set>
                                    <p:anim calcmode="lin" valueType="num">
                                      <p:cBhvr additive="base">
                                        <p:cTn id="19" dur="500" fill="hold"/>
                                        <p:tgtEl>
                                          <p:spTgt spid="3074">
                                            <p:bg/>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4">
                                            <p:bg/>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5">
                                            <p:bg/>
                                          </p:spTgt>
                                        </p:tgtEl>
                                        <p:attrNameLst>
                                          <p:attrName>style.visibility</p:attrName>
                                        </p:attrNameLst>
                                      </p:cBhvr>
                                      <p:to>
                                        <p:strVal val="visible"/>
                                      </p:to>
                                    </p:set>
                                    <p:anim calcmode="lin" valueType="num">
                                      <p:cBhvr additive="base">
                                        <p:cTn id="25" dur="500" fill="hold"/>
                                        <p:tgtEl>
                                          <p:spTgt spid="3075">
                                            <p:bg/>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75">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build="p"/>
      <p:bldP spid="3074" grpId="0" build="p" animBg="1"/>
      <p:bldP spid="307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Break-Even Graph</a:t>
            </a:r>
            <a:endParaRPr lang="en-US" dirty="0"/>
          </a:p>
        </p:txBody>
      </p:sp>
      <p:pic>
        <p:nvPicPr>
          <p:cNvPr id="68610" name="Picture 2"/>
          <p:cNvPicPr>
            <a:picLocks noGrp="1" noChangeAspect="1" noChangeArrowheads="1"/>
          </p:cNvPicPr>
          <p:nvPr>
            <p:ph idx="1"/>
          </p:nvPr>
        </p:nvPicPr>
        <p:blipFill>
          <a:blip r:embed="rId2" cstate="print"/>
          <a:srcRect/>
          <a:stretch>
            <a:fillRect/>
          </a:stretch>
        </p:blipFill>
        <p:spPr bwMode="auto">
          <a:xfrm>
            <a:off x="1371600" y="1600200"/>
            <a:ext cx="6232324" cy="4525963"/>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4"/>
          <p:cNvGraphicFramePr>
            <a:graphicFrameLocks noChangeAspect="1"/>
          </p:cNvGraphicFramePr>
          <p:nvPr/>
        </p:nvGraphicFramePr>
        <p:xfrm>
          <a:off x="876300" y="838200"/>
          <a:ext cx="7391400" cy="4383088"/>
        </p:xfrm>
        <a:graphic>
          <a:graphicData uri="http://schemas.openxmlformats.org/presentationml/2006/ole">
            <p:oleObj spid="_x0000_s4098" name="Worksheet" r:id="rId4" imgW="3724215" imgH="2209860" progId="Excel.Sheet.8">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Break-Even Analysis </a:t>
            </a:r>
            <a:r>
              <a:rPr lang="en-US" i="1" dirty="0" smtClean="0"/>
              <a:t>(continued)</a:t>
            </a:r>
            <a:endParaRPr lang="en-US" dirty="0"/>
          </a:p>
        </p:txBody>
      </p:sp>
      <p:sp>
        <p:nvSpPr>
          <p:cNvPr id="3" name="Content Placeholder 2"/>
          <p:cNvSpPr>
            <a:spLocks noGrp="1"/>
          </p:cNvSpPr>
          <p:nvPr>
            <p:ph idx="1"/>
          </p:nvPr>
        </p:nvSpPr>
        <p:spPr/>
        <p:txBody>
          <a:bodyPr>
            <a:normAutofit lnSpcReduction="10000"/>
          </a:bodyPr>
          <a:lstStyle/>
          <a:p>
            <a:r>
              <a:rPr lang="en-US" dirty="0" smtClean="0"/>
              <a:t>Break-even dollars:</a:t>
            </a:r>
          </a:p>
          <a:p>
            <a:endParaRPr lang="en-US" dirty="0" smtClean="0"/>
          </a:p>
          <a:p>
            <a:endParaRPr lang="en-US" dirty="0" smtClean="0"/>
          </a:p>
          <a:p>
            <a:pPr>
              <a:buFont typeface="Wingdings" pitchFamily="18" charset="2"/>
              <a:buNone/>
            </a:pPr>
            <a:endParaRPr lang="en-US" dirty="0" smtClean="0"/>
          </a:p>
          <a:p>
            <a:pPr>
              <a:buFont typeface="Wingdings" pitchFamily="18" charset="2"/>
              <a:buNone/>
            </a:pPr>
            <a:r>
              <a:rPr lang="en-US" dirty="0" smtClean="0"/>
              <a:t>	Where VC is variable cost expressed as a percentage of sales (revenue).</a:t>
            </a:r>
          </a:p>
          <a:p>
            <a:pPr lvl="1"/>
            <a:r>
              <a:rPr lang="en-US" dirty="0" smtClean="0"/>
              <a:t>For retail firm: VC percentage =(Cost of Goods Sold)/(Net Sales)</a:t>
            </a:r>
          </a:p>
          <a:p>
            <a:pPr lvl="1"/>
            <a:r>
              <a:rPr lang="en-US" dirty="0" smtClean="0"/>
              <a:t>For manufacturing firm: VC percentage = (Variable cost of a unit)/(Selling price)</a:t>
            </a:r>
          </a:p>
          <a:p>
            <a:endParaRPr lang="en-US" dirty="0"/>
          </a:p>
        </p:txBody>
      </p:sp>
      <p:graphicFrame>
        <p:nvGraphicFramePr>
          <p:cNvPr id="16392" name="Object 8"/>
          <p:cNvGraphicFramePr>
            <a:graphicFrameLocks noChangeAspect="1"/>
          </p:cNvGraphicFramePr>
          <p:nvPr/>
        </p:nvGraphicFramePr>
        <p:xfrm>
          <a:off x="4876799" y="1600200"/>
          <a:ext cx="2352513" cy="1524000"/>
        </p:xfrm>
        <a:graphic>
          <a:graphicData uri="http://schemas.openxmlformats.org/presentationml/2006/ole">
            <p:oleObj spid="_x0000_s13314" name="Equation" r:id="rId4" imgW="901309" imgH="583947"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392"/>
                                        </p:tgtEl>
                                        <p:attrNameLst>
                                          <p:attrName>style.visibility</p:attrName>
                                        </p:attrNameLst>
                                      </p:cBhvr>
                                      <p:to>
                                        <p:strVal val="visible"/>
                                      </p:to>
                                    </p:set>
                                    <p:anim calcmode="lin" valueType="num">
                                      <p:cBhvr additive="base">
                                        <p:cTn id="7" dur="500" fill="hold"/>
                                        <p:tgtEl>
                                          <p:spTgt spid="16392"/>
                                        </p:tgtEl>
                                        <p:attrNameLst>
                                          <p:attrName>ppt_x</p:attrName>
                                        </p:attrNameLst>
                                      </p:cBhvr>
                                      <p:tavLst>
                                        <p:tav tm="0">
                                          <p:val>
                                            <p:strVal val="0-#ppt_w/2"/>
                                          </p:val>
                                        </p:tav>
                                        <p:tav tm="100000">
                                          <p:val>
                                            <p:strVal val="#ppt_x"/>
                                          </p:val>
                                        </p:tav>
                                      </p:tavLst>
                                    </p:anim>
                                    <p:anim calcmode="lin" valueType="num">
                                      <p:cBhvr additive="base">
                                        <p:cTn id="8" dur="500" fill="hold"/>
                                        <p:tgtEl>
                                          <p:spTgt spid="163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r>
              <a:rPr lang="en-US" smtClean="0"/>
              <a:t>Break-Even Analysis </a:t>
            </a:r>
            <a:r>
              <a:rPr lang="en-US" i="1" smtClean="0"/>
              <a:t>(continued)</a:t>
            </a:r>
          </a:p>
        </p:txBody>
      </p:sp>
      <p:sp>
        <p:nvSpPr>
          <p:cNvPr id="20483" name="Rectangle 3"/>
          <p:cNvSpPr>
            <a:spLocks noGrp="1" noChangeArrowheads="1"/>
          </p:cNvSpPr>
          <p:nvPr>
            <p:ph idx="1"/>
          </p:nvPr>
        </p:nvSpPr>
        <p:spPr/>
        <p:txBody>
          <a:bodyPr/>
          <a:lstStyle/>
          <a:p>
            <a:r>
              <a:rPr lang="en-US" b="1" smtClean="0"/>
              <a:t>Contribution margin</a:t>
            </a:r>
            <a:r>
              <a:rPr lang="en-US" smtClean="0"/>
              <a:t> is the amount of profit that will be made by a company on each unit that is sold above and beyond the break-even quantity. </a:t>
            </a:r>
          </a:p>
          <a:p>
            <a:r>
              <a:rPr lang="en-US" b="1" smtClean="0"/>
              <a:t>Contribution margin</a:t>
            </a:r>
            <a:r>
              <a:rPr lang="en-US" smtClean="0"/>
              <a:t> is also the amount the company will lose for each unit of production by which it falls short of the break-even point.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8" name="Rectangle 1026"/>
          <p:cNvSpPr>
            <a:spLocks noGrp="1" noChangeArrowheads="1"/>
          </p:cNvSpPr>
          <p:nvPr>
            <p:ph type="title"/>
          </p:nvPr>
        </p:nvSpPr>
        <p:spPr>
          <a:xfrm>
            <a:off x="762000" y="381000"/>
            <a:ext cx="7772400" cy="838200"/>
          </a:xfrm>
        </p:spPr>
        <p:txBody>
          <a:bodyPr/>
          <a:lstStyle/>
          <a:p>
            <a:r>
              <a:rPr lang="en-US" dirty="0" smtClean="0"/>
              <a:t>Profit and Break-Even</a:t>
            </a:r>
          </a:p>
        </p:txBody>
      </p:sp>
      <p:sp>
        <p:nvSpPr>
          <p:cNvPr id="18435" name="Rectangle 1027"/>
          <p:cNvSpPr>
            <a:spLocks noGrp="1" noChangeArrowheads="1"/>
          </p:cNvSpPr>
          <p:nvPr>
            <p:ph idx="1"/>
          </p:nvPr>
        </p:nvSpPr>
        <p:spPr>
          <a:xfrm>
            <a:off x="838200" y="1371600"/>
            <a:ext cx="7772400" cy="4724400"/>
          </a:xfrm>
        </p:spPr>
        <p:txBody>
          <a:bodyPr>
            <a:normAutofit fontScale="92500" lnSpcReduction="10000"/>
          </a:bodyPr>
          <a:lstStyle/>
          <a:p>
            <a:pPr>
              <a:lnSpc>
                <a:spcPct val="90000"/>
              </a:lnSpc>
            </a:pPr>
            <a:r>
              <a:rPr lang="en-US" dirty="0" smtClean="0"/>
              <a:t>Desired profit with break-even analysis in quantity to produce.</a:t>
            </a:r>
          </a:p>
          <a:p>
            <a:pPr>
              <a:lnSpc>
                <a:spcPct val="90000"/>
              </a:lnSpc>
            </a:pPr>
            <a:endParaRPr lang="en-US" dirty="0" smtClean="0"/>
          </a:p>
          <a:p>
            <a:pPr lvl="1">
              <a:lnSpc>
                <a:spcPct val="90000"/>
              </a:lnSpc>
              <a:buNone/>
            </a:pPr>
            <a:endParaRPr lang="en-US" sz="1400" dirty="0" smtClean="0"/>
          </a:p>
          <a:p>
            <a:pPr lvl="1">
              <a:lnSpc>
                <a:spcPct val="90000"/>
              </a:lnSpc>
            </a:pPr>
            <a:endParaRPr lang="en-US" dirty="0" smtClean="0"/>
          </a:p>
          <a:p>
            <a:pPr lvl="1">
              <a:lnSpc>
                <a:spcPct val="90000"/>
              </a:lnSpc>
            </a:pPr>
            <a:r>
              <a:rPr lang="en-US" dirty="0" smtClean="0"/>
              <a:t>VC is variable cost per unit</a:t>
            </a:r>
          </a:p>
          <a:p>
            <a:pPr>
              <a:lnSpc>
                <a:spcPct val="90000"/>
              </a:lnSpc>
            </a:pPr>
            <a:r>
              <a:rPr lang="en-US" dirty="0" smtClean="0"/>
              <a:t>Desired profit with break-even analysis in dollars.</a:t>
            </a:r>
          </a:p>
          <a:p>
            <a:pPr>
              <a:lnSpc>
                <a:spcPct val="90000"/>
              </a:lnSpc>
            </a:pPr>
            <a:endParaRPr lang="en-US" dirty="0" smtClean="0"/>
          </a:p>
          <a:p>
            <a:pPr>
              <a:lnSpc>
                <a:spcPct val="90000"/>
              </a:lnSpc>
            </a:pPr>
            <a:endParaRPr lang="en-US" sz="2000" dirty="0" smtClean="0"/>
          </a:p>
          <a:p>
            <a:pPr lvl="1">
              <a:lnSpc>
                <a:spcPct val="90000"/>
              </a:lnSpc>
            </a:pPr>
            <a:endParaRPr lang="en-US" sz="1400" dirty="0" smtClean="0"/>
          </a:p>
          <a:p>
            <a:pPr lvl="1">
              <a:lnSpc>
                <a:spcPct val="90000"/>
              </a:lnSpc>
            </a:pPr>
            <a:r>
              <a:rPr lang="en-US" dirty="0" smtClean="0"/>
              <a:t>VC is a percentage of sales dollar (e.g., cost of goods sold as a percent).</a:t>
            </a:r>
          </a:p>
        </p:txBody>
      </p:sp>
      <p:graphicFrame>
        <p:nvGraphicFramePr>
          <p:cNvPr id="61440" name="Object 1024"/>
          <p:cNvGraphicFramePr>
            <a:graphicFrameLocks noChangeAspect="1"/>
          </p:cNvGraphicFramePr>
          <p:nvPr/>
        </p:nvGraphicFramePr>
        <p:xfrm>
          <a:off x="2514600" y="2209800"/>
          <a:ext cx="4344988" cy="757238"/>
        </p:xfrm>
        <a:graphic>
          <a:graphicData uri="http://schemas.openxmlformats.org/presentationml/2006/ole">
            <p:oleObj spid="_x0000_s6146" name="Equation" r:id="rId4" imgW="2247840" imgH="393480" progId="Equation.3">
              <p:embed/>
            </p:oleObj>
          </a:graphicData>
        </a:graphic>
      </p:graphicFrame>
      <p:graphicFrame>
        <p:nvGraphicFramePr>
          <p:cNvPr id="61441" name="Object 1025"/>
          <p:cNvGraphicFramePr>
            <a:graphicFrameLocks noChangeAspect="1"/>
          </p:cNvGraphicFramePr>
          <p:nvPr/>
        </p:nvGraphicFramePr>
        <p:xfrm>
          <a:off x="2209800" y="4343400"/>
          <a:ext cx="5367338" cy="755650"/>
        </p:xfrm>
        <a:graphic>
          <a:graphicData uri="http://schemas.openxmlformats.org/presentationml/2006/ole">
            <p:oleObj spid="_x0000_s6147" name="Equation" r:id="rId5" imgW="2984400" imgH="4190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1440"/>
                                        </p:tgtEl>
                                        <p:attrNameLst>
                                          <p:attrName>style.visibility</p:attrName>
                                        </p:attrNameLst>
                                      </p:cBhvr>
                                      <p:to>
                                        <p:strVal val="visible"/>
                                      </p:to>
                                    </p:set>
                                    <p:anim calcmode="lin" valueType="num">
                                      <p:cBhvr additive="base">
                                        <p:cTn id="13" dur="500" fill="hold"/>
                                        <p:tgtEl>
                                          <p:spTgt spid="61440"/>
                                        </p:tgtEl>
                                        <p:attrNameLst>
                                          <p:attrName>ppt_x</p:attrName>
                                        </p:attrNameLst>
                                      </p:cBhvr>
                                      <p:tavLst>
                                        <p:tav tm="0">
                                          <p:val>
                                            <p:strVal val="0-#ppt_w/2"/>
                                          </p:val>
                                        </p:tav>
                                        <p:tav tm="100000">
                                          <p:val>
                                            <p:strVal val="#ppt_x"/>
                                          </p:val>
                                        </p:tav>
                                      </p:tavLst>
                                    </p:anim>
                                    <p:anim calcmode="lin" valueType="num">
                                      <p:cBhvr additive="base">
                                        <p:cTn id="14" dur="500" fill="hold"/>
                                        <p:tgtEl>
                                          <p:spTgt spid="6144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xEl>
                                              <p:pRg st="4" end="4"/>
                                            </p:txEl>
                                          </p:spTgt>
                                        </p:tgtEl>
                                        <p:attrNameLst>
                                          <p:attrName>style.visibility</p:attrName>
                                        </p:attrNameLst>
                                      </p:cBhvr>
                                      <p:to>
                                        <p:strVal val="visible"/>
                                      </p:to>
                                    </p:set>
                                    <p:anim calcmode="lin" valueType="num">
                                      <p:cBhvr additive="base">
                                        <p:cTn id="19" dur="500" fill="hold"/>
                                        <p:tgtEl>
                                          <p:spTgt spid="1843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84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5">
                                            <p:txEl>
                                              <p:pRg st="5" end="5"/>
                                            </p:txEl>
                                          </p:spTgt>
                                        </p:tgtEl>
                                        <p:attrNameLst>
                                          <p:attrName>style.visibility</p:attrName>
                                        </p:attrNameLst>
                                      </p:cBhvr>
                                      <p:to>
                                        <p:strVal val="visible"/>
                                      </p:to>
                                    </p:set>
                                    <p:anim calcmode="lin" valueType="num">
                                      <p:cBhvr additive="base">
                                        <p:cTn id="25" dur="500" fill="hold"/>
                                        <p:tgtEl>
                                          <p:spTgt spid="18435">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43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1441"/>
                                        </p:tgtEl>
                                        <p:attrNameLst>
                                          <p:attrName>style.visibility</p:attrName>
                                        </p:attrNameLst>
                                      </p:cBhvr>
                                      <p:to>
                                        <p:strVal val="visible"/>
                                      </p:to>
                                    </p:set>
                                    <p:anim calcmode="lin" valueType="num">
                                      <p:cBhvr additive="base">
                                        <p:cTn id="31" dur="500" fill="hold"/>
                                        <p:tgtEl>
                                          <p:spTgt spid="61441"/>
                                        </p:tgtEl>
                                        <p:attrNameLst>
                                          <p:attrName>ppt_x</p:attrName>
                                        </p:attrNameLst>
                                      </p:cBhvr>
                                      <p:tavLst>
                                        <p:tav tm="0">
                                          <p:val>
                                            <p:strVal val="0-#ppt_w/2"/>
                                          </p:val>
                                        </p:tav>
                                        <p:tav tm="100000">
                                          <p:val>
                                            <p:strVal val="#ppt_x"/>
                                          </p:val>
                                        </p:tav>
                                      </p:tavLst>
                                    </p:anim>
                                    <p:anim calcmode="lin" valueType="num">
                                      <p:cBhvr additive="base">
                                        <p:cTn id="32" dur="500" fill="hold"/>
                                        <p:tgtEl>
                                          <p:spTgt spid="6144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435">
                                            <p:txEl>
                                              <p:pRg st="9" end="9"/>
                                            </p:txEl>
                                          </p:spTgt>
                                        </p:tgtEl>
                                        <p:attrNameLst>
                                          <p:attrName>style.visibility</p:attrName>
                                        </p:attrNameLst>
                                      </p:cBhvr>
                                      <p:to>
                                        <p:strVal val="visible"/>
                                      </p:to>
                                    </p:set>
                                    <p:anim calcmode="lin" valueType="num">
                                      <p:cBhvr additive="base">
                                        <p:cTn id="37" dur="500" fill="hold"/>
                                        <p:tgtEl>
                                          <p:spTgt spid="18435">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843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685800" y="381000"/>
            <a:ext cx="7772400" cy="381000"/>
          </a:xfrm>
        </p:spPr>
        <p:txBody>
          <a:bodyPr/>
          <a:lstStyle/>
          <a:p>
            <a:r>
              <a:rPr lang="en-US" sz="1800" dirty="0" smtClean="0">
                <a:hlinkClick r:id="rId4" action="ppaction://hlinkfile"/>
              </a:rPr>
              <a:t>Break-Even Charts</a:t>
            </a:r>
            <a:endParaRPr lang="en-US" sz="1800" dirty="0" smtClean="0"/>
          </a:p>
        </p:txBody>
      </p:sp>
      <p:graphicFrame>
        <p:nvGraphicFramePr>
          <p:cNvPr id="62464" name="Object 0"/>
          <p:cNvGraphicFramePr>
            <a:graphicFrameLocks noChangeAspect="1"/>
          </p:cNvGraphicFramePr>
          <p:nvPr/>
        </p:nvGraphicFramePr>
        <p:xfrm>
          <a:off x="762000" y="838200"/>
          <a:ext cx="8070850" cy="5240338"/>
        </p:xfrm>
        <a:graphic>
          <a:graphicData uri="http://schemas.openxmlformats.org/presentationml/2006/ole">
            <p:oleObj spid="_x0000_s7170" name="Worksheet" r:id="rId5" imgW="8654400" imgH="5928480" progId="Excel.Sheet.8">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Leverage</a:t>
            </a:r>
          </a:p>
        </p:txBody>
      </p:sp>
      <p:sp>
        <p:nvSpPr>
          <p:cNvPr id="21507" name="Rectangle 3"/>
          <p:cNvSpPr>
            <a:spLocks noGrp="1" noChangeArrowheads="1"/>
          </p:cNvSpPr>
          <p:nvPr>
            <p:ph idx="1"/>
          </p:nvPr>
        </p:nvSpPr>
        <p:spPr/>
        <p:txBody>
          <a:bodyPr/>
          <a:lstStyle/>
          <a:p>
            <a:pPr>
              <a:lnSpc>
                <a:spcPct val="90000"/>
              </a:lnSpc>
            </a:pPr>
            <a:r>
              <a:rPr lang="en-US" b="1" smtClean="0"/>
              <a:t>Leverage</a:t>
            </a:r>
            <a:r>
              <a:rPr lang="en-US" smtClean="0"/>
              <a:t> uses those items that have a fixed cost to magnify the return to a company. Fixed costs can be related to company operations or related to the cost of financing.</a:t>
            </a:r>
          </a:p>
          <a:p>
            <a:pPr lvl="1">
              <a:lnSpc>
                <a:spcPct val="90000"/>
              </a:lnSpc>
            </a:pPr>
            <a:r>
              <a:rPr lang="en-US" smtClean="0"/>
              <a:t>Interest expenses paid on the amount of debt incurred is the fixed cost of financing.</a:t>
            </a:r>
          </a:p>
          <a:p>
            <a:pPr lvl="1">
              <a:lnSpc>
                <a:spcPct val="90000"/>
              </a:lnSpc>
            </a:pPr>
            <a:r>
              <a:rPr lang="en-US" smtClean="0"/>
              <a:t>A firm is heavily financially leveraged if the fixed costs of financing are high.</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Leverage </a:t>
            </a:r>
            <a:r>
              <a:rPr lang="en-US" i="1" dirty="0" smtClean="0"/>
              <a:t>(continued)</a:t>
            </a:r>
            <a:endParaRPr lang="en-US" dirty="0"/>
          </a:p>
        </p:txBody>
      </p:sp>
      <p:sp>
        <p:nvSpPr>
          <p:cNvPr id="3" name="Content Placeholder 2"/>
          <p:cNvSpPr>
            <a:spLocks noGrp="1"/>
          </p:cNvSpPr>
          <p:nvPr>
            <p:ph idx="1"/>
          </p:nvPr>
        </p:nvSpPr>
        <p:spPr/>
        <p:txBody>
          <a:bodyPr/>
          <a:lstStyle/>
          <a:p>
            <a:r>
              <a:rPr lang="en-US" b="1" dirty="0" smtClean="0"/>
              <a:t>Degree of operating leverage (DOL)</a:t>
            </a:r>
            <a:r>
              <a:rPr lang="en-US" dirty="0" smtClean="0"/>
              <a:t> is the percentage change in operating income divided by the percentage change in sales.</a:t>
            </a:r>
          </a:p>
          <a:p>
            <a:endParaRPr lang="en-US" dirty="0"/>
          </a:p>
        </p:txBody>
      </p:sp>
      <p:graphicFrame>
        <p:nvGraphicFramePr>
          <p:cNvPr id="63488" name="Object 1024"/>
          <p:cNvGraphicFramePr>
            <a:graphicFrameLocks noGrp="1" noChangeAspect="1"/>
          </p:cNvGraphicFramePr>
          <p:nvPr/>
        </p:nvGraphicFramePr>
        <p:xfrm>
          <a:off x="1219200" y="4114800"/>
          <a:ext cx="6377611" cy="927100"/>
        </p:xfrm>
        <a:graphic>
          <a:graphicData uri="http://schemas.openxmlformats.org/presentationml/2006/ole">
            <p:oleObj spid="_x0000_s14338" name="Equation" r:id="rId4" imgW="2882880" imgH="4190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3488"/>
                                        </p:tgtEl>
                                        <p:attrNameLst>
                                          <p:attrName>style.visibility</p:attrName>
                                        </p:attrNameLst>
                                      </p:cBhvr>
                                      <p:to>
                                        <p:strVal val="visible"/>
                                      </p:to>
                                    </p:set>
                                    <p:anim calcmode="lin" valueType="num">
                                      <p:cBhvr additive="base">
                                        <p:cTn id="7" dur="500" fill="hold"/>
                                        <p:tgtEl>
                                          <p:spTgt spid="63488"/>
                                        </p:tgtEl>
                                        <p:attrNameLst>
                                          <p:attrName>ppt_x</p:attrName>
                                        </p:attrNameLst>
                                      </p:cBhvr>
                                      <p:tavLst>
                                        <p:tav tm="0">
                                          <p:val>
                                            <p:strVal val="0-#ppt_w/2"/>
                                          </p:val>
                                        </p:tav>
                                        <p:tav tm="100000">
                                          <p:val>
                                            <p:strVal val="#ppt_x"/>
                                          </p:val>
                                        </p:tav>
                                      </p:tavLst>
                                    </p:anim>
                                    <p:anim calcmode="lin" valueType="num">
                                      <p:cBhvr additive="base">
                                        <p:cTn id="8" dur="500" fill="hold"/>
                                        <p:tgtEl>
                                          <p:spTgt spid="634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Leverage </a:t>
            </a:r>
            <a:r>
              <a:rPr lang="en-US" i="1" dirty="0" smtClean="0"/>
              <a:t>(continued)</a:t>
            </a:r>
            <a:endParaRPr lang="en-US" dirty="0"/>
          </a:p>
        </p:txBody>
      </p:sp>
      <p:sp>
        <p:nvSpPr>
          <p:cNvPr id="3" name="Content Placeholder 2"/>
          <p:cNvSpPr>
            <a:spLocks noGrp="1"/>
          </p:cNvSpPr>
          <p:nvPr>
            <p:ph idx="1"/>
          </p:nvPr>
        </p:nvSpPr>
        <p:spPr/>
        <p:txBody>
          <a:bodyPr/>
          <a:lstStyle/>
          <a:p>
            <a:r>
              <a:rPr lang="en-US" b="1" dirty="0" smtClean="0"/>
              <a:t>Degree of financial leverage (DFL)</a:t>
            </a:r>
            <a:r>
              <a:rPr lang="en-US" dirty="0" smtClean="0"/>
              <a:t> is the percentage change in earnings per share divided by the percentage change in operating income.</a:t>
            </a:r>
            <a:endParaRPr lang="en-US" b="1" dirty="0" smtClean="0"/>
          </a:p>
          <a:p>
            <a:endParaRPr lang="en-US" dirty="0"/>
          </a:p>
        </p:txBody>
      </p:sp>
      <p:graphicFrame>
        <p:nvGraphicFramePr>
          <p:cNvPr id="9218" name="Object 4"/>
          <p:cNvGraphicFramePr>
            <a:graphicFrameLocks noChangeAspect="1"/>
          </p:cNvGraphicFramePr>
          <p:nvPr/>
        </p:nvGraphicFramePr>
        <p:xfrm>
          <a:off x="990600" y="4267200"/>
          <a:ext cx="7072442" cy="1023938"/>
        </p:xfrm>
        <a:graphic>
          <a:graphicData uri="http://schemas.openxmlformats.org/presentationml/2006/ole">
            <p:oleObj spid="_x0000_s15362" name="Equation" r:id="rId4" imgW="2895480" imgH="4190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8">
                                            <p:bg/>
                                          </p:spTgt>
                                        </p:tgtEl>
                                        <p:attrNameLst>
                                          <p:attrName>style.visibility</p:attrName>
                                        </p:attrNameLst>
                                      </p:cBhvr>
                                      <p:to>
                                        <p:strVal val="visible"/>
                                      </p:to>
                                    </p:set>
                                    <p:anim calcmode="lin" valueType="num">
                                      <p:cBhvr additive="base">
                                        <p:cTn id="7" dur="500" fill="hold"/>
                                        <p:tgtEl>
                                          <p:spTgt spid="9218">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8">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762000" y="304800"/>
            <a:ext cx="7772400" cy="1143000"/>
          </a:xfrm>
        </p:spPr>
        <p:txBody>
          <a:bodyPr/>
          <a:lstStyle/>
          <a:p>
            <a:r>
              <a:rPr lang="en-US" smtClean="0"/>
              <a:t>Learning Objectives</a:t>
            </a:r>
          </a:p>
        </p:txBody>
      </p:sp>
      <p:sp>
        <p:nvSpPr>
          <p:cNvPr id="14339" name="Rectangle 3"/>
          <p:cNvSpPr>
            <a:spLocks noGrp="1" noChangeArrowheads="1"/>
          </p:cNvSpPr>
          <p:nvPr>
            <p:ph idx="1"/>
          </p:nvPr>
        </p:nvSpPr>
        <p:spPr>
          <a:xfrm>
            <a:off x="838200" y="1295400"/>
            <a:ext cx="7772400" cy="4876800"/>
          </a:xfrm>
        </p:spPr>
        <p:txBody>
          <a:bodyPr/>
          <a:lstStyle/>
          <a:p>
            <a:r>
              <a:rPr lang="en-US" smtClean="0"/>
              <a:t>Understand the difference between efficiency and effectiveness.</a:t>
            </a:r>
          </a:p>
          <a:p>
            <a:r>
              <a:rPr lang="en-US" smtClean="0"/>
              <a:t>Distinguish between profit and profitability.</a:t>
            </a:r>
          </a:p>
          <a:p>
            <a:r>
              <a:rPr lang="en-US" smtClean="0"/>
              <a:t>Compare accounting and entrepreneurial profit.</a:t>
            </a:r>
          </a:p>
          <a:p>
            <a:r>
              <a:rPr lang="en-US" smtClean="0"/>
              <a:t>Understand the relationship of profit margin and asset turnover on the earning power of a company.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Leverage </a:t>
            </a:r>
            <a:r>
              <a:rPr lang="en-US" i="1" dirty="0" smtClean="0"/>
              <a:t>(continued)</a:t>
            </a:r>
            <a:endParaRPr lang="en-US" dirty="0"/>
          </a:p>
        </p:txBody>
      </p:sp>
      <p:sp>
        <p:nvSpPr>
          <p:cNvPr id="3" name="Content Placeholder 2"/>
          <p:cNvSpPr>
            <a:spLocks noGrp="1"/>
          </p:cNvSpPr>
          <p:nvPr>
            <p:ph idx="1"/>
          </p:nvPr>
        </p:nvSpPr>
        <p:spPr/>
        <p:txBody>
          <a:bodyPr/>
          <a:lstStyle/>
          <a:p>
            <a:r>
              <a:rPr lang="en-US" b="1" dirty="0" smtClean="0"/>
              <a:t>Degree of combined leverage (DCL)</a:t>
            </a:r>
            <a:r>
              <a:rPr lang="en-US" dirty="0" smtClean="0"/>
              <a:t> is the percentage change in earnings per share divided by the percentage change in sales.</a:t>
            </a:r>
            <a:endParaRPr lang="en-US" b="1" dirty="0" smtClean="0"/>
          </a:p>
          <a:p>
            <a:endParaRPr lang="en-US" dirty="0"/>
          </a:p>
        </p:txBody>
      </p:sp>
      <p:graphicFrame>
        <p:nvGraphicFramePr>
          <p:cNvPr id="10242" name="Object 5"/>
          <p:cNvGraphicFramePr>
            <a:graphicFrameLocks noChangeAspect="1"/>
          </p:cNvGraphicFramePr>
          <p:nvPr/>
        </p:nvGraphicFramePr>
        <p:xfrm>
          <a:off x="533400" y="4343400"/>
          <a:ext cx="8301038" cy="1358900"/>
        </p:xfrm>
        <a:graphic>
          <a:graphicData uri="http://schemas.openxmlformats.org/presentationml/2006/ole">
            <p:oleObj spid="_x0000_s16386" name="Equation" r:id="rId4" imgW="5740200" imgH="9396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2">
                                            <p:bg/>
                                          </p:spTgt>
                                        </p:tgtEl>
                                        <p:attrNameLst>
                                          <p:attrName>style.visibility</p:attrName>
                                        </p:attrNameLst>
                                      </p:cBhvr>
                                      <p:to>
                                        <p:strVal val="visible"/>
                                      </p:to>
                                    </p:set>
                                    <p:anim calcmode="lin" valueType="num">
                                      <p:cBhvr additive="base">
                                        <p:cTn id="7" dur="500" fill="hold"/>
                                        <p:tgtEl>
                                          <p:spTgt spid="10242">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2">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62000" y="228600"/>
            <a:ext cx="7772400" cy="609600"/>
          </a:xfrm>
        </p:spPr>
        <p:txBody>
          <a:bodyPr>
            <a:normAutofit fontScale="90000"/>
          </a:bodyPr>
          <a:lstStyle/>
          <a:p>
            <a:r>
              <a:rPr lang="en-US" smtClean="0"/>
              <a:t>Bankruptcy</a:t>
            </a:r>
          </a:p>
        </p:txBody>
      </p:sp>
      <p:sp>
        <p:nvSpPr>
          <p:cNvPr id="22531" name="Rectangle 3"/>
          <p:cNvSpPr>
            <a:spLocks noGrp="1" noChangeArrowheads="1"/>
          </p:cNvSpPr>
          <p:nvPr>
            <p:ph idx="1"/>
          </p:nvPr>
        </p:nvSpPr>
        <p:spPr>
          <a:xfrm>
            <a:off x="762000" y="990600"/>
            <a:ext cx="7772400" cy="4800600"/>
          </a:xfrm>
        </p:spPr>
        <p:txBody>
          <a:bodyPr/>
          <a:lstStyle/>
          <a:p>
            <a:r>
              <a:rPr lang="en-US" b="1" smtClean="0"/>
              <a:t>Bankruptcy</a:t>
            </a:r>
            <a:r>
              <a:rPr lang="en-US" smtClean="0"/>
              <a:t> for a business occurs when the liabilities of the firm exceed the assets and the business does not have sufficient cash flow to make payments to creditors. There are essentially three types of bankruptcy, Chapter 11, Chapter 13, and Chapter 7.</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Bankruptcy </a:t>
            </a:r>
            <a:r>
              <a:rPr lang="en-US" i="1" smtClean="0"/>
              <a:t>(continued)</a:t>
            </a:r>
          </a:p>
        </p:txBody>
      </p:sp>
      <p:sp>
        <p:nvSpPr>
          <p:cNvPr id="23555" name="Rectangle 3"/>
          <p:cNvSpPr>
            <a:spLocks noGrp="1" noChangeArrowheads="1"/>
          </p:cNvSpPr>
          <p:nvPr>
            <p:ph idx="1"/>
          </p:nvPr>
        </p:nvSpPr>
        <p:spPr>
          <a:xfrm>
            <a:off x="990600" y="1676400"/>
            <a:ext cx="7772400" cy="4114800"/>
          </a:xfrm>
        </p:spPr>
        <p:txBody>
          <a:bodyPr/>
          <a:lstStyle/>
          <a:p>
            <a:pPr lvl="1"/>
            <a:r>
              <a:rPr lang="en-US" b="1" smtClean="0"/>
              <a:t>Chapter 11 bankruptcy</a:t>
            </a:r>
            <a:r>
              <a:rPr lang="en-US" smtClean="0"/>
              <a:t> occurs when a business seeks court protection while it develops a reorganization plan. </a:t>
            </a:r>
          </a:p>
          <a:p>
            <a:pPr lvl="1"/>
            <a:r>
              <a:rPr lang="en-US" b="1" smtClean="0"/>
              <a:t>Chapter 13 bankruptcy</a:t>
            </a:r>
            <a:r>
              <a:rPr lang="en-US" smtClean="0"/>
              <a:t> is reserved for individuals and sole proprietorships and is similar to, but much simpler than, Chapter 11.</a:t>
            </a:r>
            <a:endParaRPr lang="en-US" b="1" smtClean="0"/>
          </a:p>
          <a:p>
            <a:pPr lvl="1"/>
            <a:r>
              <a:rPr lang="en-US" b="1" smtClean="0"/>
              <a:t>Chapter 7 bankruptcy</a:t>
            </a:r>
            <a:r>
              <a:rPr lang="en-US" smtClean="0"/>
              <a:t> requires liquidation of all assets of the business, and payment to the creditors. </a:t>
            </a:r>
          </a:p>
          <a:p>
            <a:endParaRPr lang="en-US" sz="20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Bankruptcy </a:t>
            </a:r>
            <a:r>
              <a:rPr lang="en-US" i="1" smtClean="0"/>
              <a:t>(continued)</a:t>
            </a:r>
          </a:p>
        </p:txBody>
      </p:sp>
      <p:sp>
        <p:nvSpPr>
          <p:cNvPr id="24579" name="Rectangle 3"/>
          <p:cNvSpPr>
            <a:spLocks noGrp="1" noChangeArrowheads="1"/>
          </p:cNvSpPr>
          <p:nvPr>
            <p:ph idx="1"/>
          </p:nvPr>
        </p:nvSpPr>
        <p:spPr/>
        <p:txBody>
          <a:bodyPr>
            <a:normAutofit fontScale="92500"/>
          </a:bodyPr>
          <a:lstStyle/>
          <a:p>
            <a:pPr>
              <a:lnSpc>
                <a:spcPct val="90000"/>
              </a:lnSpc>
            </a:pPr>
            <a:r>
              <a:rPr lang="en-US" smtClean="0"/>
              <a:t>Bankruptcy Abuse, Prevention, and Consumer Protection Act.</a:t>
            </a:r>
          </a:p>
          <a:p>
            <a:pPr lvl="1">
              <a:lnSpc>
                <a:spcPct val="90000"/>
              </a:lnSpc>
            </a:pPr>
            <a:r>
              <a:rPr lang="en-US" smtClean="0"/>
              <a:t>Signed into law by President Bush on April 20, 2005.</a:t>
            </a:r>
          </a:p>
          <a:p>
            <a:pPr lvl="1">
              <a:lnSpc>
                <a:spcPct val="90000"/>
              </a:lnSpc>
            </a:pPr>
            <a:r>
              <a:rPr lang="en-US" smtClean="0"/>
              <a:t>Took effect October 17, 2005.</a:t>
            </a:r>
          </a:p>
          <a:p>
            <a:pPr lvl="1">
              <a:lnSpc>
                <a:spcPct val="90000"/>
              </a:lnSpc>
            </a:pPr>
            <a:r>
              <a:rPr lang="en-US" smtClean="0"/>
              <a:t>Makes it much more difficult for individuals and business to declare Chapter 7 bankruptcy. </a:t>
            </a:r>
          </a:p>
          <a:p>
            <a:pPr lvl="1">
              <a:lnSpc>
                <a:spcPct val="90000"/>
              </a:lnSpc>
            </a:pPr>
            <a:r>
              <a:rPr lang="en-US" smtClean="0"/>
              <a:t>Establishes a means test to determine if an individual filing Chapter 7 is abusing the system.</a:t>
            </a:r>
          </a:p>
          <a:p>
            <a:pPr lvl="1">
              <a:lnSpc>
                <a:spcPct val="90000"/>
              </a:lnSpc>
            </a:pPr>
            <a:r>
              <a:rPr lang="en-US" smtClean="0"/>
              <a:t>Imposes federal guidelines for using the homestead exemption.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Object 2"/>
          <p:cNvGraphicFramePr>
            <a:graphicFrameLocks noChangeAspect="1"/>
          </p:cNvGraphicFramePr>
          <p:nvPr/>
        </p:nvGraphicFramePr>
        <p:xfrm>
          <a:off x="3200400" y="533400"/>
          <a:ext cx="4676775" cy="5572125"/>
        </p:xfrm>
        <a:graphic>
          <a:graphicData uri="http://schemas.openxmlformats.org/presentationml/2006/ole">
            <p:oleObj spid="_x0000_s11266" name="Worksheet" r:id="rId4" imgW="4810150" imgH="5886298" progId="Excel.Sheet.8">
              <p:embed/>
            </p:oleObj>
          </a:graphicData>
        </a:graphic>
      </p:graphicFrame>
      <p:sp>
        <p:nvSpPr>
          <p:cNvPr id="3" name="TextBox 2"/>
          <p:cNvSpPr txBox="1"/>
          <p:nvPr/>
        </p:nvSpPr>
        <p:spPr>
          <a:xfrm>
            <a:off x="762000" y="1219200"/>
            <a:ext cx="1905000" cy="461665"/>
          </a:xfrm>
          <a:prstGeom prst="rect">
            <a:avLst/>
          </a:prstGeom>
          <a:noFill/>
        </p:spPr>
        <p:txBody>
          <a:bodyPr wrap="square" rtlCol="0">
            <a:spAutoFit/>
          </a:bodyPr>
          <a:lstStyle/>
          <a:p>
            <a:r>
              <a:rPr lang="en-US" dirty="0" smtClean="0"/>
              <a:t>Table 5-3</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r>
              <a:rPr lang="en-US" smtClean="0"/>
              <a:t>Learning Objectives </a:t>
            </a:r>
            <a:r>
              <a:rPr lang="en-US" i="1" smtClean="0"/>
              <a:t>(continued)</a:t>
            </a:r>
          </a:p>
        </p:txBody>
      </p:sp>
      <p:sp>
        <p:nvSpPr>
          <p:cNvPr id="15363" name="Rectangle 3"/>
          <p:cNvSpPr>
            <a:spLocks noGrp="1" noChangeArrowheads="1"/>
          </p:cNvSpPr>
          <p:nvPr>
            <p:ph idx="1"/>
          </p:nvPr>
        </p:nvSpPr>
        <p:spPr/>
        <p:txBody>
          <a:bodyPr/>
          <a:lstStyle/>
          <a:p>
            <a:r>
              <a:rPr lang="en-US" smtClean="0"/>
              <a:t>Given the variable costs, revenue, and fixed costs of a business, determine the break-even point and contribution margin.</a:t>
            </a:r>
          </a:p>
          <a:p>
            <a:r>
              <a:rPr lang="en-US" smtClean="0"/>
              <a:t>Construct and analyze a break-even chart when given variable costs, revenue, and fixed costs of a business.</a:t>
            </a:r>
          </a:p>
          <a:p>
            <a:endParaRPr lang="en-US" smtClean="0"/>
          </a:p>
          <a:p>
            <a:pPr>
              <a:buFont typeface="Symbol" pitchFamily="18" charset="2"/>
              <a:buChar char="·"/>
            </a:pPr>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r>
              <a:rPr lang="en-US" smtClean="0"/>
              <a:t>Learning Objectives </a:t>
            </a:r>
            <a:r>
              <a:rPr lang="en-US" i="1" smtClean="0"/>
              <a:t>(continued)</a:t>
            </a:r>
          </a:p>
        </p:txBody>
      </p:sp>
      <p:sp>
        <p:nvSpPr>
          <p:cNvPr id="16387" name="Rectangle 3"/>
          <p:cNvSpPr>
            <a:spLocks noGrp="1" noChangeArrowheads="1"/>
          </p:cNvSpPr>
          <p:nvPr>
            <p:ph idx="1"/>
          </p:nvPr>
        </p:nvSpPr>
        <p:spPr>
          <a:xfrm>
            <a:off x="1066800" y="1676400"/>
            <a:ext cx="7772400" cy="4267200"/>
          </a:xfrm>
        </p:spPr>
        <p:txBody>
          <a:bodyPr>
            <a:normAutofit lnSpcReduction="10000"/>
          </a:bodyPr>
          <a:lstStyle/>
          <a:p>
            <a:pPr>
              <a:buFont typeface="Wingdings" pitchFamily="18" charset="2"/>
              <a:buNone/>
            </a:pPr>
            <a:endParaRPr lang="en-US" sz="2000" smtClean="0">
              <a:latin typeface="Times" pitchFamily="18" charset="0"/>
            </a:endParaRPr>
          </a:p>
          <a:p>
            <a:r>
              <a:rPr lang="en-US" smtClean="0"/>
              <a:t>Understand the use of leverage and its relationship to profitability and loss.</a:t>
            </a:r>
          </a:p>
          <a:p>
            <a:r>
              <a:rPr lang="en-US" smtClean="0"/>
              <a:t>Compare and contrast the degree of operating, financial, and combined leverage and their effect on the profitability of a corporation.</a:t>
            </a:r>
          </a:p>
          <a:p>
            <a:r>
              <a:rPr lang="en-US" smtClean="0"/>
              <a:t>Distinguish between Chapters 11, 13, and 7 bankruptcy.</a:t>
            </a:r>
          </a:p>
          <a:p>
            <a:endParaRPr lang="en-US" smtClean="0"/>
          </a:p>
          <a:p>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Efficiency and Effectiveness</a:t>
            </a:r>
          </a:p>
        </p:txBody>
      </p:sp>
      <p:sp>
        <p:nvSpPr>
          <p:cNvPr id="17411" name="Rectangle 3"/>
          <p:cNvSpPr>
            <a:spLocks noGrp="1" noChangeArrowheads="1"/>
          </p:cNvSpPr>
          <p:nvPr>
            <p:ph idx="1"/>
          </p:nvPr>
        </p:nvSpPr>
        <p:spPr/>
        <p:txBody>
          <a:bodyPr/>
          <a:lstStyle/>
          <a:p>
            <a:r>
              <a:rPr lang="en-US" b="1" smtClean="0"/>
              <a:t>Efficiency</a:t>
            </a:r>
            <a:r>
              <a:rPr lang="en-US" smtClean="0"/>
              <a:t> is obtaining the highest possible return with the minimum use of resources. </a:t>
            </a:r>
          </a:p>
          <a:p>
            <a:r>
              <a:rPr lang="en-US" b="1" smtClean="0"/>
              <a:t>Effectiveness</a:t>
            </a:r>
            <a:r>
              <a:rPr lang="en-US" smtClean="0"/>
              <a:t>, on the other hand, is accomplishing a specific task or reaching a goal.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228600"/>
            <a:ext cx="7772400" cy="1143000"/>
          </a:xfrm>
        </p:spPr>
        <p:txBody>
          <a:bodyPr/>
          <a:lstStyle/>
          <a:p>
            <a:r>
              <a:rPr lang="en-US" smtClean="0"/>
              <a:t>Profit Versus Profitability</a:t>
            </a:r>
          </a:p>
        </p:txBody>
      </p:sp>
      <p:sp>
        <p:nvSpPr>
          <p:cNvPr id="18435" name="Rectangle 3"/>
          <p:cNvSpPr>
            <a:spLocks noGrp="1" noChangeArrowheads="1"/>
          </p:cNvSpPr>
          <p:nvPr>
            <p:ph idx="1"/>
          </p:nvPr>
        </p:nvSpPr>
        <p:spPr>
          <a:xfrm>
            <a:off x="685800" y="1295400"/>
            <a:ext cx="7772400" cy="4800600"/>
          </a:xfrm>
        </p:spPr>
        <p:txBody>
          <a:bodyPr/>
          <a:lstStyle/>
          <a:p>
            <a:r>
              <a:rPr lang="en-US" b="1" smtClean="0"/>
              <a:t>Profit</a:t>
            </a:r>
            <a:r>
              <a:rPr lang="en-US" smtClean="0"/>
              <a:t> is an absolute number that is earned on an investment. </a:t>
            </a:r>
          </a:p>
          <a:p>
            <a:pPr lvl="1"/>
            <a:r>
              <a:rPr lang="en-US" b="1" smtClean="0"/>
              <a:t>Accounting profit</a:t>
            </a:r>
            <a:r>
              <a:rPr lang="en-US" smtClean="0"/>
              <a:t>, for a business, is typically shown at the bottom of an income statement as net income. </a:t>
            </a:r>
          </a:p>
          <a:p>
            <a:pPr lvl="1"/>
            <a:r>
              <a:rPr lang="en-US" b="1" smtClean="0"/>
              <a:t>Entrepreneurial profit</a:t>
            </a:r>
            <a:r>
              <a:rPr lang="en-US" smtClean="0"/>
              <a:t> is the amount that is earned above and beyond what the entrepreneur would have earned if he or she had chosen to invest time and money in some other enterprise.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Profit Versus Profitability </a:t>
            </a:r>
            <a:r>
              <a:rPr lang="en-US" i="1" dirty="0" smtClean="0"/>
              <a:t>(continued)</a:t>
            </a:r>
            <a:endParaRPr lang="en-US" dirty="0"/>
          </a:p>
        </p:txBody>
      </p:sp>
      <p:sp>
        <p:nvSpPr>
          <p:cNvPr id="3" name="Content Placeholder 2"/>
          <p:cNvSpPr>
            <a:spLocks noGrp="1"/>
          </p:cNvSpPr>
          <p:nvPr>
            <p:ph idx="1"/>
          </p:nvPr>
        </p:nvSpPr>
        <p:spPr>
          <a:xfrm>
            <a:off x="457200" y="1600201"/>
            <a:ext cx="7467600" cy="2590800"/>
          </a:xfrm>
        </p:spPr>
        <p:txBody>
          <a:bodyPr/>
          <a:lstStyle/>
          <a:p>
            <a:r>
              <a:rPr lang="en-US" b="1" dirty="0" smtClean="0"/>
              <a:t>Profitability</a:t>
            </a:r>
            <a:r>
              <a:rPr lang="en-US" dirty="0" smtClean="0"/>
              <a:t> can be measured in a business by using a ratio that is obtained by dividing net profit by total assets. Profitability, therefore, is our </a:t>
            </a:r>
            <a:r>
              <a:rPr lang="en-US" b="1" dirty="0" smtClean="0"/>
              <a:t>R</a:t>
            </a:r>
            <a:r>
              <a:rPr lang="en-US" dirty="0" smtClean="0"/>
              <a:t>eturn </a:t>
            </a:r>
            <a:r>
              <a:rPr lang="en-US" b="1" dirty="0" smtClean="0"/>
              <a:t>o</a:t>
            </a:r>
            <a:r>
              <a:rPr lang="en-US" dirty="0" smtClean="0"/>
              <a:t>n </a:t>
            </a:r>
            <a:r>
              <a:rPr lang="en-US" b="1" dirty="0" smtClean="0"/>
              <a:t>I</a:t>
            </a:r>
            <a:r>
              <a:rPr lang="en-US" dirty="0" smtClean="0"/>
              <a:t>nvestment (assets). </a:t>
            </a:r>
          </a:p>
          <a:p>
            <a:endParaRPr lang="en-US" dirty="0"/>
          </a:p>
        </p:txBody>
      </p:sp>
      <p:graphicFrame>
        <p:nvGraphicFramePr>
          <p:cNvPr id="5" name="Object 4"/>
          <p:cNvGraphicFramePr>
            <a:graphicFrameLocks noChangeAspect="1"/>
          </p:cNvGraphicFramePr>
          <p:nvPr/>
        </p:nvGraphicFramePr>
        <p:xfrm>
          <a:off x="1676400" y="4495800"/>
          <a:ext cx="5715000" cy="1328738"/>
        </p:xfrm>
        <a:graphic>
          <a:graphicData uri="http://schemas.openxmlformats.org/presentationml/2006/ole">
            <p:oleObj spid="_x0000_s12292" name="Equation" r:id="rId4" imgW="1803240" imgH="419040" progId="">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Earning Power</a:t>
            </a:r>
          </a:p>
        </p:txBody>
      </p:sp>
      <p:sp>
        <p:nvSpPr>
          <p:cNvPr id="19459" name="Rectangle 3"/>
          <p:cNvSpPr>
            <a:spLocks noGrp="1" noChangeArrowheads="1"/>
          </p:cNvSpPr>
          <p:nvPr>
            <p:ph idx="1"/>
          </p:nvPr>
        </p:nvSpPr>
        <p:spPr/>
        <p:txBody>
          <a:bodyPr/>
          <a:lstStyle/>
          <a:p>
            <a:r>
              <a:rPr lang="en-US" smtClean="0"/>
              <a:t>The </a:t>
            </a:r>
            <a:r>
              <a:rPr lang="en-US" b="1" smtClean="0"/>
              <a:t>earning power</a:t>
            </a:r>
            <a:r>
              <a:rPr lang="en-US" smtClean="0"/>
              <a:t> of a company can be defined as the product of two factors: </a:t>
            </a:r>
          </a:p>
          <a:p>
            <a:pPr lvl="1"/>
            <a:r>
              <a:rPr lang="en-US" smtClean="0"/>
              <a:t>The company’s ability to generate income on the amount of revenue it receives, which is also known as net profit margin; and </a:t>
            </a:r>
          </a:p>
          <a:p>
            <a:pPr lvl="1"/>
            <a:r>
              <a:rPr lang="en-US" smtClean="0"/>
              <a:t>Its ability to maximize sales revenue from proper asset employment, also known as total asset turnover.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p:txBody>
          <a:bodyPr/>
          <a:lstStyle/>
          <a:p>
            <a:r>
              <a:rPr lang="en-US" smtClean="0"/>
              <a:t>Earning Power Formulas</a:t>
            </a:r>
          </a:p>
        </p:txBody>
      </p:sp>
      <p:sp>
        <p:nvSpPr>
          <p:cNvPr id="2053" name="Rectangle 3"/>
          <p:cNvSpPr>
            <a:spLocks noGrp="1" noChangeArrowheads="1"/>
          </p:cNvSpPr>
          <p:nvPr>
            <p:ph type="body" sz="half" idx="1"/>
          </p:nvPr>
        </p:nvSpPr>
        <p:spPr>
          <a:xfrm>
            <a:off x="1095375" y="1981200"/>
            <a:ext cx="7439025" cy="4114800"/>
          </a:xfrm>
        </p:spPr>
        <p:txBody>
          <a:bodyPr/>
          <a:lstStyle/>
          <a:p>
            <a:r>
              <a:rPr lang="en-US" smtClean="0"/>
              <a:t>Earning power is equal to net profit margin multiplied by total asset turnover which is equal to return on investment (total assets).</a:t>
            </a:r>
          </a:p>
          <a:p>
            <a:endParaRPr lang="en-US" smtClean="0"/>
          </a:p>
        </p:txBody>
      </p:sp>
      <p:graphicFrame>
        <p:nvGraphicFramePr>
          <p:cNvPr id="2050" name="Object 4"/>
          <p:cNvGraphicFramePr>
            <a:graphicFrameLocks noChangeAspect="1"/>
          </p:cNvGraphicFramePr>
          <p:nvPr>
            <p:ph sz="quarter" idx="2"/>
          </p:nvPr>
        </p:nvGraphicFramePr>
        <p:xfrm>
          <a:off x="1371600" y="4191000"/>
          <a:ext cx="6353175" cy="1038225"/>
        </p:xfrm>
        <a:graphic>
          <a:graphicData uri="http://schemas.openxmlformats.org/presentationml/2006/ole">
            <p:oleObj spid="_x0000_s2050" name="Equation" r:id="rId4" imgW="3886200" imgH="634680" progId="">
              <p:embed/>
            </p:oleObj>
          </a:graphicData>
        </a:graphic>
      </p:graphicFrame>
      <p:graphicFrame>
        <p:nvGraphicFramePr>
          <p:cNvPr id="2051" name="Object 6"/>
          <p:cNvGraphicFramePr>
            <a:graphicFrameLocks noChangeAspect="1"/>
          </p:cNvGraphicFramePr>
          <p:nvPr>
            <p:ph sz="quarter" idx="3"/>
          </p:nvPr>
        </p:nvGraphicFramePr>
        <p:xfrm>
          <a:off x="2057400" y="5486400"/>
          <a:ext cx="3959225" cy="669925"/>
        </p:xfrm>
        <a:graphic>
          <a:graphicData uri="http://schemas.openxmlformats.org/presentationml/2006/ole">
            <p:oleObj spid="_x0000_s2051" name="Equation" r:id="rId5" imgW="2476440" imgH="419040" progId="">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3">
                                            <p:txEl>
                                              <p:pRg st="0" end="0"/>
                                            </p:txEl>
                                          </p:spTgt>
                                        </p:tgtEl>
                                        <p:attrNameLst>
                                          <p:attrName>style.visibility</p:attrName>
                                        </p:attrNameLst>
                                      </p:cBhvr>
                                      <p:to>
                                        <p:strVal val="visible"/>
                                      </p:to>
                                    </p:set>
                                    <p:anim calcmode="lin" valueType="num">
                                      <p:cBhvr additive="base">
                                        <p:cTn id="7" dur="500" fill="hold"/>
                                        <p:tgtEl>
                                          <p:spTgt spid="205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5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50">
                                            <p:bg/>
                                          </p:spTgt>
                                        </p:tgtEl>
                                        <p:attrNameLst>
                                          <p:attrName>style.visibility</p:attrName>
                                        </p:attrNameLst>
                                      </p:cBhvr>
                                      <p:to>
                                        <p:strVal val="visible"/>
                                      </p:to>
                                    </p:set>
                                    <p:anim calcmode="lin" valueType="num">
                                      <p:cBhvr additive="base">
                                        <p:cTn id="13" dur="500" fill="hold"/>
                                        <p:tgtEl>
                                          <p:spTgt spid="2050">
                                            <p:bg/>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50">
                                            <p:bg/>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51">
                                            <p:bg/>
                                          </p:spTgt>
                                        </p:tgtEl>
                                        <p:attrNameLst>
                                          <p:attrName>style.visibility</p:attrName>
                                        </p:attrNameLst>
                                      </p:cBhvr>
                                      <p:to>
                                        <p:strVal val="visible"/>
                                      </p:to>
                                    </p:set>
                                    <p:anim calcmode="lin" valueType="num">
                                      <p:cBhvr additive="base">
                                        <p:cTn id="19" dur="500" fill="hold"/>
                                        <p:tgtEl>
                                          <p:spTgt spid="2051">
                                            <p:bg/>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51">
                                            <p:bg/>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build="p"/>
      <p:bldP spid="2050" grpId="0" build="p" animBg="1"/>
      <p:bldP spid="2051" grpId="0" build="p" animBg="1"/>
    </p:bld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Ch04ST</Template>
  <TotalTime>52</TotalTime>
  <Words>865</Words>
  <Application>Microsoft Office PowerPoint</Application>
  <PresentationFormat>On-screen Show (4:3)</PresentationFormat>
  <Paragraphs>87</Paragraphs>
  <Slides>24</Slides>
  <Notes>23</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24</vt:i4>
      </vt:variant>
    </vt:vector>
  </HeadingPairs>
  <TitlesOfParts>
    <vt:vector size="28" baseType="lpstr">
      <vt:lpstr>Technic</vt:lpstr>
      <vt:lpstr>Equation</vt:lpstr>
      <vt:lpstr>Document</vt:lpstr>
      <vt:lpstr>Worksheet</vt:lpstr>
      <vt:lpstr>Chapter 5</vt:lpstr>
      <vt:lpstr>Learning Objectives</vt:lpstr>
      <vt:lpstr>Learning Objectives (continued)</vt:lpstr>
      <vt:lpstr>Learning Objectives (continued)</vt:lpstr>
      <vt:lpstr>Efficiency and Effectiveness</vt:lpstr>
      <vt:lpstr>Profit Versus Profitability</vt:lpstr>
      <vt:lpstr>Profit Versus Profitability (continued)</vt:lpstr>
      <vt:lpstr>Earning Power</vt:lpstr>
      <vt:lpstr>Earning Power Formulas</vt:lpstr>
      <vt:lpstr>Break-Even Analysis</vt:lpstr>
      <vt:lpstr>Break-Even Graph</vt:lpstr>
      <vt:lpstr>Slide 12</vt:lpstr>
      <vt:lpstr>Break-Even Analysis (continued)</vt:lpstr>
      <vt:lpstr>Break-Even Analysis (continued)</vt:lpstr>
      <vt:lpstr>Profit and Break-Even</vt:lpstr>
      <vt:lpstr>Break-Even Charts</vt:lpstr>
      <vt:lpstr>Leverage</vt:lpstr>
      <vt:lpstr>Leverage (continued)</vt:lpstr>
      <vt:lpstr>Leverage (continued)</vt:lpstr>
      <vt:lpstr>Leverage (continued)</vt:lpstr>
      <vt:lpstr>Bankruptcy</vt:lpstr>
      <vt:lpstr>Bankruptcy (continued)</vt:lpstr>
      <vt:lpstr>Bankruptcy (continued)</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creator>McNaughton</dc:creator>
  <cp:lastModifiedBy>User</cp:lastModifiedBy>
  <cp:revision>5</cp:revision>
  <dcterms:created xsi:type="dcterms:W3CDTF">2011-02-22T10:44:58Z</dcterms:created>
  <dcterms:modified xsi:type="dcterms:W3CDTF">2012-02-16T13:23:05Z</dcterms:modified>
</cp:coreProperties>
</file>